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xobbKD3CD0ab8IvWelP/K9Zit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Lato-bold.fntdata"/><Relationship Id="rId6" Type="http://schemas.openxmlformats.org/officeDocument/2006/relationships/slide" Target="slides/slide2.xml"/><Relationship Id="rId18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/>
          <p:nvPr>
            <p:ph idx="2" type="body"/>
          </p:nvPr>
        </p:nvSpPr>
        <p:spPr>
          <a:xfrm>
            <a:off x="727075" y="2751138"/>
            <a:ext cx="5368925" cy="598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 cap="small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3" type="body"/>
          </p:nvPr>
        </p:nvSpPr>
        <p:spPr>
          <a:xfrm>
            <a:off x="727075" y="5213203"/>
            <a:ext cx="5368925" cy="59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838200" y="769121"/>
            <a:ext cx="10515600" cy="92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magine che contiene testo, clipart&#10;&#10;Descrizione generata automaticamente" id="18" name="Google Shape;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385" y="93796"/>
            <a:ext cx="1351630" cy="78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zato">
  <p:cSld name="1_Layout personalizzat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testo, clipart&#10;&#10;Descrizione generata automaticamente" id="20" name="Google Shape;2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 txBox="1"/>
          <p:nvPr/>
        </p:nvSpPr>
        <p:spPr>
          <a:xfrm>
            <a:off x="726392" y="4059254"/>
            <a:ext cx="45890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Contatti</a:t>
            </a:r>
            <a:endParaRPr/>
          </a:p>
        </p:txBody>
      </p:sp>
      <p:sp>
        <p:nvSpPr>
          <p:cNvPr id="22" name="Google Shape;22;p18"/>
          <p:cNvSpPr txBox="1"/>
          <p:nvPr/>
        </p:nvSpPr>
        <p:spPr>
          <a:xfrm>
            <a:off x="726392" y="4642294"/>
            <a:ext cx="611024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V. Brecce bianche, 12, 60121 Ancona 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E:</a:t>
            </a:r>
            <a:r>
              <a:rPr b="0" i="0"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info@cluster-marche.it</a:t>
            </a:r>
            <a:br>
              <a:rPr b="0" i="0"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T:</a:t>
            </a:r>
            <a:r>
              <a:rPr b="0" i="0"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+39 071 2204422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Layout personalizzato">
  <p:cSld name="4_Layout personalizzat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8200" y="769121"/>
            <a:ext cx="10515600" cy="92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">
  <p:cSld name="Layout personalizzat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838200" y="769121"/>
            <a:ext cx="10515600" cy="92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>
  <p:cSld name="Due contenuti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type="title"/>
          </p:nvPr>
        </p:nvSpPr>
        <p:spPr>
          <a:xfrm>
            <a:off x="838200" y="769121"/>
            <a:ext cx="10515600" cy="92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yout personalizzato">
  <p:cSld name="2_Layout personalizza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838200" y="769121"/>
            <a:ext cx="10515600" cy="92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Layout personalizzato">
  <p:cSld name="3_Layout personalizzat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838200" y="769121"/>
            <a:ext cx="10515600" cy="92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/>
          <p:nvPr>
            <p:ph idx="2" type="media"/>
          </p:nvPr>
        </p:nvSpPr>
        <p:spPr>
          <a:xfrm>
            <a:off x="838200" y="2170631"/>
            <a:ext cx="10515600" cy="37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769121"/>
            <a:ext cx="10515600" cy="92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mmagine che contiene testo, clipart&#10;&#10;Descrizione generata automaticamente" id="8" name="Google Shape;8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2385" y="93796"/>
            <a:ext cx="1351630" cy="7884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onsiglio.marche.it/banche_dati_e_documentazione/leggi/dettaglio.php?arc=vig&amp;idl=2237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idx="2" type="body"/>
          </p:nvPr>
        </p:nvSpPr>
        <p:spPr>
          <a:xfrm>
            <a:off x="727075" y="2751138"/>
            <a:ext cx="5368925" cy="598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it-IT"/>
              <a:t>MAURO CASTELLO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PRESIDENTE FONDAZIONE CLUSTER MARCHE</a:t>
            </a:r>
            <a:endParaRPr/>
          </a:p>
        </p:txBody>
      </p:sp>
      <p:sp>
        <p:nvSpPr>
          <p:cNvPr id="44" name="Google Shape;44;p1"/>
          <p:cNvSpPr txBox="1"/>
          <p:nvPr>
            <p:ph idx="3" type="body"/>
          </p:nvPr>
        </p:nvSpPr>
        <p:spPr>
          <a:xfrm>
            <a:off x="727075" y="3823790"/>
            <a:ext cx="5368925" cy="59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it-IT"/>
              <a:t>Il ruolo dei Cluster nell’ecosistema dell’innovazione regionale: una piattaforma abilitante della nuova S3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it-IT"/>
              <a:t>Ancona, 15 Dicembre 2022</a:t>
            </a:r>
            <a:endParaRPr/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1537" y="355767"/>
            <a:ext cx="1738265" cy="168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flipH="1">
            <a:off x="521144" y="911116"/>
            <a:ext cx="687754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flipH="1">
            <a:off x="800164" y="643467"/>
            <a:ext cx="409371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 txBox="1"/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it-IT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Cluster come agenti del cambiamento</a:t>
            </a:r>
            <a:endParaRPr/>
          </a:p>
        </p:txBody>
      </p:sp>
      <p:sp>
        <p:nvSpPr>
          <p:cNvPr id="153" name="Google Shape;153;p11"/>
          <p:cNvSpPr txBox="1"/>
          <p:nvPr>
            <p:ph idx="1" type="body"/>
          </p:nvPr>
        </p:nvSpPr>
        <p:spPr>
          <a:xfrm>
            <a:off x="1139635" y="2546161"/>
            <a:ext cx="3200451" cy="2985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EFFFF"/>
              </a:solidFill>
            </a:endParaRPr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8268" y="1201308"/>
            <a:ext cx="6539075" cy="4135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 flipH="1">
            <a:off x="521144" y="911116"/>
            <a:ext cx="687754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 flipH="1">
            <a:off x="800164" y="643467"/>
            <a:ext cx="409371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 txBox="1"/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it-IT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nuovo sito web dei Cluster Regionali</a:t>
            </a:r>
            <a:endParaRPr/>
          </a:p>
        </p:txBody>
      </p:sp>
      <p:sp>
        <p:nvSpPr>
          <p:cNvPr id="165" name="Google Shape;165;p12"/>
          <p:cNvSpPr txBox="1"/>
          <p:nvPr>
            <p:ph idx="1" type="body"/>
          </p:nvPr>
        </p:nvSpPr>
        <p:spPr>
          <a:xfrm>
            <a:off x="1139635" y="2546161"/>
            <a:ext cx="3200451" cy="2985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EFFFF"/>
              </a:solidFill>
            </a:endParaRPr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 b="2" l="141" r="26118" t="0"/>
          <a:stretch/>
        </p:blipFill>
        <p:spPr>
          <a:xfrm>
            <a:off x="4998268" y="1074598"/>
            <a:ext cx="6539075" cy="4389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 flipH="1">
            <a:off x="521144" y="911116"/>
            <a:ext cx="687754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 flipH="1">
            <a:off x="800164" y="643467"/>
            <a:ext cx="409371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 txBox="1"/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it-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FACCIAMO</a:t>
            </a:r>
            <a:endParaRPr/>
          </a:p>
        </p:txBody>
      </p:sp>
      <p:sp>
        <p:nvSpPr>
          <p:cNvPr id="177" name="Google Shape;177;p13"/>
          <p:cNvSpPr txBox="1"/>
          <p:nvPr>
            <p:ph idx="1" type="body"/>
          </p:nvPr>
        </p:nvSpPr>
        <p:spPr>
          <a:xfrm>
            <a:off x="1139635" y="2546161"/>
            <a:ext cx="3200451" cy="2985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EFFFF"/>
              </a:solidFill>
            </a:endParaRPr>
          </a:p>
        </p:txBody>
      </p:sp>
      <p:pic>
        <p:nvPicPr>
          <p:cNvPr descr="Immagine che contiene testo&#10;&#10;Descrizione generata automaticamente" id="178" name="Google Shape;1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8276" y="1871576"/>
            <a:ext cx="7193728" cy="3075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it-IT" sz="3300">
                <a:solidFill>
                  <a:srgbClr val="FFFFFF"/>
                </a:solidFill>
              </a:rPr>
              <a:t>I CLUSTER TECNOLOGICI: UNA RINNOVATA MISSIONE</a:t>
            </a:r>
            <a:br>
              <a:rPr lang="it-IT" sz="3300">
                <a:solidFill>
                  <a:srgbClr val="FFFFFF"/>
                </a:solidFill>
              </a:rPr>
            </a:br>
            <a:r>
              <a:rPr lang="it-IT" sz="3300">
                <a:solidFill>
                  <a:srgbClr val="FFFFFF"/>
                </a:solidFill>
              </a:rPr>
              <a:t>A 10 ANNI DALLA NASCITA DEI PRIMI CLUSTER NAZIONALI </a:t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>
                <a:latin typeface="Avenir"/>
                <a:ea typeface="Avenir"/>
                <a:cs typeface="Avenir"/>
                <a:sym typeface="Avenir"/>
              </a:rPr>
              <a:t>Lo sviluppo della politica europea a favore dei Cluster e le strategie enunciate nel Piano Nazionale della Ricerca, volte a sostenere la coerenza, l’efficienza e l’efficacia della ricerca scientifica e tecnologica in Italia, confermano la rilevanza dell’azione delle Associazioni dei Cluster Tecnologici Regionali (CTR) </a:t>
            </a:r>
            <a:r>
              <a:rPr lang="it-IT">
                <a:latin typeface="Avenir"/>
                <a:ea typeface="Avenir"/>
                <a:cs typeface="Avenir"/>
                <a:sym typeface="Avenir"/>
              </a:rPr>
              <a:t>per coordinare e rafforzare il collegamento tra il mondo della ricerca e quello delle imprese e facilitare il raggiungimento degli obiettivi fissati con la nuova </a:t>
            </a:r>
            <a:r>
              <a:rPr b="1" lang="it-IT">
                <a:latin typeface="Avenir"/>
                <a:ea typeface="Avenir"/>
                <a:cs typeface="Avenir"/>
                <a:sym typeface="Avenir"/>
              </a:rPr>
              <a:t>Strategia Regionale di Specializzazione Intelligente 2021-2027 (S3)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 txBox="1"/>
          <p:nvPr>
            <p:ph type="title"/>
          </p:nvPr>
        </p:nvSpPr>
        <p:spPr>
          <a:xfrm>
            <a:off x="1589705" y="1156667"/>
            <a:ext cx="3240506" cy="4064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Calibri"/>
              <a:buNone/>
            </a:pPr>
            <a:r>
              <a:rPr lang="it-IT" sz="3100">
                <a:solidFill>
                  <a:srgbClr val="FFFFFF"/>
                </a:solidFill>
              </a:rPr>
              <a:t>I CTR come strumenti chiave per una politica di coesione nuova orientata alla crescita attraverso la Ricerca e l’Innovazione. </a:t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 txBox="1"/>
          <p:nvPr>
            <p:ph idx="1" type="body"/>
          </p:nvPr>
        </p:nvSpPr>
        <p:spPr>
          <a:xfrm>
            <a:off x="6096000" y="820880"/>
            <a:ext cx="5257799" cy="488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Ciascun Cluster Regionale trova una corrispondenza nel sistema Cluster Nazionale, così come definito dal MUR: in questo modo vengono favorite le istanze del territorio verso il panorama nazionale ed europeo e viceversa.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L’ecosistema dei Cluster regionali si configura come uno strumento strategico in grado di connettere tra loro gruppi di aziende, Università e diversi attori legati alla ricerca, sia pubblici che privati</a:t>
            </a:r>
            <a:r>
              <a:rPr b="1" lang="it-IT" sz="1800">
                <a:latin typeface="Avenir"/>
                <a:ea typeface="Avenir"/>
                <a:cs typeface="Avenir"/>
                <a:sym typeface="Avenir"/>
              </a:rPr>
              <a:t>, facilitando così la formazione di filiere e la partecipazione a progetti regionali negli ambiti indicati dalla S3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L’Azione dei CTR intende </a:t>
            </a:r>
            <a:r>
              <a:rPr b="1" lang="it-IT" sz="1800">
                <a:latin typeface="Avenir"/>
                <a:ea typeface="Avenir"/>
                <a:cs typeface="Avenir"/>
                <a:sym typeface="Avenir"/>
              </a:rPr>
              <a:t>favorire favorisce processi di internazionalizzazione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 che si concretizzano con la partecipazione da parte degli associati a programmi diretti della Commissione Europea per l’innovazione come </a:t>
            </a:r>
            <a:r>
              <a:rPr i="1" lang="it-IT" sz="1800">
                <a:latin typeface="Avenir"/>
                <a:ea typeface="Avenir"/>
                <a:cs typeface="Avenir"/>
                <a:sym typeface="Avenir"/>
              </a:rPr>
              <a:t>l’Horizon Europe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, il </a:t>
            </a:r>
            <a:r>
              <a:rPr i="1" lang="it-IT" sz="1800">
                <a:latin typeface="Avenir"/>
                <a:ea typeface="Avenir"/>
                <a:cs typeface="Avenir"/>
                <a:sym typeface="Avenir"/>
              </a:rPr>
              <a:t>Life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 o  </a:t>
            </a:r>
            <a:r>
              <a:rPr i="1" lang="it-IT" sz="1800">
                <a:latin typeface="Avenir"/>
                <a:ea typeface="Avenir"/>
                <a:cs typeface="Avenir"/>
                <a:sym typeface="Avenir"/>
              </a:rPr>
              <a:t>Interregional Innovation Investments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 (I3) per citarne alcuni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335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3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 txBox="1"/>
          <p:nvPr>
            <p:ph type="title"/>
          </p:nvPr>
        </p:nvSpPr>
        <p:spPr>
          <a:xfrm>
            <a:off x="1389278" y="1233241"/>
            <a:ext cx="3240506" cy="4064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it-IT" sz="3300">
                <a:solidFill>
                  <a:srgbClr val="FFFFFF"/>
                </a:solidFill>
              </a:rPr>
              <a:t>L’ecosistema dell’innovazione regionale</a:t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6096000" y="820880"/>
            <a:ext cx="5257799" cy="488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it-IT" sz="2400">
                <a:latin typeface="Avenir"/>
                <a:ea typeface="Avenir"/>
                <a:cs typeface="Avenir"/>
                <a:sym typeface="Avenir"/>
              </a:rPr>
              <a:t>I CLUSTER</a:t>
            </a:r>
            <a:r>
              <a:rPr lang="it-IT" sz="2400">
                <a:latin typeface="Avenir"/>
                <a:ea typeface="Avenir"/>
                <a:cs typeface="Avenir"/>
                <a:sym typeface="Avenir"/>
              </a:rPr>
              <a:t>, intendono apportare valore al sistema Regionale della ricerca e delle imprese </a:t>
            </a:r>
            <a:r>
              <a:rPr b="1" lang="it-IT" sz="2400">
                <a:latin typeface="Avenir"/>
                <a:ea typeface="Avenir"/>
                <a:cs typeface="Avenir"/>
                <a:sym typeface="Avenir"/>
              </a:rPr>
              <a:t>contribuendo al rafforzamento dell’ecosistema dell’innovazione,</a:t>
            </a:r>
            <a:r>
              <a:rPr lang="it-IT" sz="2400">
                <a:latin typeface="Avenir"/>
                <a:ea typeface="Avenir"/>
                <a:cs typeface="Avenir"/>
                <a:sym typeface="Avenir"/>
              </a:rPr>
              <a:t> collaborando con altri stakeholders pubblici e privati quali: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it-IT" sz="2400">
                <a:latin typeface="Avenir"/>
                <a:ea typeface="Avenir"/>
                <a:cs typeface="Avenir"/>
                <a:sym typeface="Avenir"/>
              </a:rPr>
              <a:t>i DIH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it-IT" sz="2400">
                <a:latin typeface="Avenir"/>
                <a:ea typeface="Avenir"/>
                <a:cs typeface="Avenir"/>
                <a:sym typeface="Avenir"/>
              </a:rPr>
              <a:t>i Laboratori Tecnologici,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it-IT" sz="2400">
                <a:latin typeface="Avenir"/>
                <a:ea typeface="Avenir"/>
                <a:cs typeface="Avenir"/>
                <a:sym typeface="Avenir"/>
              </a:rPr>
              <a:t>i Centri di Ricerca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it-IT" sz="2400">
                <a:latin typeface="Avenir"/>
                <a:ea typeface="Avenir"/>
                <a:cs typeface="Avenir"/>
                <a:sym typeface="Avenir"/>
              </a:rPr>
              <a:t>il nuovo polo regionale di innovazione digitale, </a:t>
            </a:r>
            <a:r>
              <a:rPr b="1" lang="it-IT" sz="2400">
                <a:latin typeface="Avenir"/>
                <a:ea typeface="Avenir"/>
                <a:cs typeface="Avenir"/>
                <a:sym typeface="Avenir"/>
              </a:rPr>
              <a:t>European Digital Innovation Hub</a:t>
            </a:r>
            <a:r>
              <a:rPr lang="it-IT" sz="2400">
                <a:latin typeface="Avenir"/>
                <a:ea typeface="Avenir"/>
                <a:cs typeface="Avenir"/>
                <a:sym typeface="Avenir"/>
              </a:rPr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4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740546" y="1011045"/>
            <a:ext cx="4369859" cy="4369859"/>
          </a:xfrm>
          <a:prstGeom prst="roundRect">
            <a:avLst>
              <a:gd fmla="val 275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 txBox="1"/>
          <p:nvPr>
            <p:ph type="title"/>
          </p:nvPr>
        </p:nvSpPr>
        <p:spPr>
          <a:xfrm>
            <a:off x="956826" y="1112969"/>
            <a:ext cx="3937298" cy="4166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"/>
              <a:buNone/>
            </a:pPr>
            <a:r>
              <a:rPr lang="it-IT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 nuova legge  regionale n. 2 del 4.2.2022</a:t>
            </a:r>
            <a:br>
              <a:rPr lang="it-IT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Ecosistema regionale dell’innovazione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" name="Google Shape;90;p5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 txBox="1"/>
          <p:nvPr>
            <p:ph idx="1" type="body"/>
          </p:nvPr>
        </p:nvSpPr>
        <p:spPr>
          <a:xfrm>
            <a:off x="6096000" y="820880"/>
            <a:ext cx="5257799" cy="488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Lato"/>
                <a:ea typeface="Lato"/>
                <a:cs typeface="Lato"/>
                <a:sym typeface="Lato"/>
              </a:rPr>
              <a:t>Il Consiglio regionale ha approvato un'importante</a:t>
            </a:r>
            <a:r>
              <a:rPr lang="it-IT" sz="2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 Legge Regionale</a:t>
            </a:r>
            <a:r>
              <a:rPr lang="it-IT" sz="2000">
                <a:latin typeface="Lato"/>
                <a:ea typeface="Lato"/>
                <a:cs typeface="Lato"/>
                <a:sym typeface="Lato"/>
              </a:rPr>
              <a:t> sul </a:t>
            </a:r>
            <a:r>
              <a:rPr b="1" i="1" lang="it-IT" sz="2000">
                <a:latin typeface="Lato"/>
                <a:ea typeface="Lato"/>
                <a:cs typeface="Lato"/>
                <a:sym typeface="Lato"/>
              </a:rPr>
              <a:t>“Rafforzamento innovativo delle filiere e dell’ecosistema regionale dell’innovazione nelle Marche”</a:t>
            </a:r>
            <a:r>
              <a:rPr b="1" lang="it-IT" sz="200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-IT" sz="2000">
                <a:latin typeface="Lato"/>
                <a:ea typeface="Lato"/>
                <a:cs typeface="Lato"/>
                <a:sym typeface="Lato"/>
              </a:rPr>
              <a:t>la cui finalità principale è quella di rendere il territorio marchigiano un ecosistema innovativo e dinamico, favorendo forti sinergie tra le imprese nelle diverse filiere produttive e i loro rapporti con il sistema della ricerca.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Lato"/>
                <a:ea typeface="Lato"/>
                <a:cs typeface="Lato"/>
                <a:sym typeface="Lato"/>
              </a:rPr>
              <a:t>In questa Legge </a:t>
            </a:r>
            <a:r>
              <a:rPr b="1" lang="it-IT" sz="2000">
                <a:latin typeface="Lato"/>
                <a:ea typeface="Lato"/>
                <a:cs typeface="Lato"/>
                <a:sym typeface="Lato"/>
              </a:rPr>
              <a:t>viene riconfermata l’importanza dei Cluster, quali dinamiche aggregazioni di imprese, università e istituti di ricerca che collaborano per promuovere le eccellenze nella ricerca e innovazione.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94" name="Google Shape;94;p5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 flipH="1">
            <a:off x="3418308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740546" y="1011045"/>
            <a:ext cx="4369859" cy="4369859"/>
          </a:xfrm>
          <a:prstGeom prst="roundRect">
            <a:avLst>
              <a:gd fmla="val 275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 txBox="1"/>
          <p:nvPr>
            <p:ph type="title"/>
          </p:nvPr>
        </p:nvSpPr>
        <p:spPr>
          <a:xfrm>
            <a:off x="956826" y="1112969"/>
            <a:ext cx="3937298" cy="4166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"/>
              <a:buNone/>
            </a:pPr>
            <a:r>
              <a:rPr lang="it-IT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IL POR FESR 2021-2027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4" name="Google Shape;104;p6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 flipH="1">
            <a:off x="3418308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&#10;&#10;Descrizione generata automaticamente" id="110" name="Google Shape;11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1234" y="1009219"/>
            <a:ext cx="6159937" cy="440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idx="2" type="body"/>
          </p:nvPr>
        </p:nvSpPr>
        <p:spPr>
          <a:xfrm>
            <a:off x="727075" y="2751138"/>
            <a:ext cx="5368925" cy="598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it-IT"/>
              <a:t>RONNIE GARATTONI</a:t>
            </a:r>
            <a:endParaRPr/>
          </a:p>
        </p:txBody>
      </p:sp>
      <p:sp>
        <p:nvSpPr>
          <p:cNvPr id="116" name="Google Shape;116;p8"/>
          <p:cNvSpPr txBox="1"/>
          <p:nvPr>
            <p:ph idx="3" type="body"/>
          </p:nvPr>
        </p:nvSpPr>
        <p:spPr>
          <a:xfrm>
            <a:off x="727074" y="3349625"/>
            <a:ext cx="5368925" cy="59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Cluster Manager Fondazione Cluster Marche</a:t>
            </a:r>
            <a:endParaRPr/>
          </a:p>
        </p:txBody>
      </p:sp>
      <p:pic>
        <p:nvPicPr>
          <p:cNvPr id="117" name="Google Shape;1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1536" y="409727"/>
            <a:ext cx="1700030" cy="164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 flipH="1">
            <a:off x="521144" y="911116"/>
            <a:ext cx="687754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 flipH="1">
            <a:off x="800164" y="643467"/>
            <a:ext cx="409371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 txBox="1"/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it-IT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CLUSTER REGIONALI IN EUROPA</a:t>
            </a:r>
            <a:endParaRPr/>
          </a:p>
        </p:txBody>
      </p:sp>
      <p:sp>
        <p:nvSpPr>
          <p:cNvPr id="128" name="Google Shape;128;p9"/>
          <p:cNvSpPr txBox="1"/>
          <p:nvPr>
            <p:ph idx="1" type="body"/>
          </p:nvPr>
        </p:nvSpPr>
        <p:spPr>
          <a:xfrm>
            <a:off x="1139635" y="2546161"/>
            <a:ext cx="3200451" cy="2985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EFFFF"/>
              </a:solidFill>
            </a:endParaRPr>
          </a:p>
        </p:txBody>
      </p:sp>
      <p:pic>
        <p:nvPicPr>
          <p:cNvPr id="129" name="Google Shape;1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8268" y="1650869"/>
            <a:ext cx="6539075" cy="323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199" y="251826"/>
            <a:ext cx="4173226" cy="12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flipH="1">
            <a:off x="521144" y="911116"/>
            <a:ext cx="687754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flipH="1">
            <a:off x="800164" y="643467"/>
            <a:ext cx="409371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>
            <p:ph type="title"/>
          </p:nvPr>
        </p:nvSpPr>
        <p:spPr>
          <a:xfrm>
            <a:off x="1146879" y="998002"/>
            <a:ext cx="3182940" cy="1471959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lang="it-IT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CLUSTER REGIONALI IN EUROPA</a:t>
            </a:r>
            <a:endParaRPr/>
          </a:p>
        </p:txBody>
      </p:sp>
      <p:sp>
        <p:nvSpPr>
          <p:cNvPr id="141" name="Google Shape;141;p10"/>
          <p:cNvSpPr txBox="1"/>
          <p:nvPr>
            <p:ph idx="1" type="body"/>
          </p:nvPr>
        </p:nvSpPr>
        <p:spPr>
          <a:xfrm>
            <a:off x="1139635" y="2546161"/>
            <a:ext cx="3200451" cy="2985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EFFFF"/>
              </a:solidFill>
            </a:endParaRPr>
          </a:p>
        </p:txBody>
      </p:sp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8268" y="1560957"/>
            <a:ext cx="6539075" cy="3416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2022-07-19T11:14:55Z</dcterms:created>
  <dc:creator>Selene Caldieri</dc:creator>
</cp:coreProperties>
</file>